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78" r:id="rId3"/>
    <p:sldId id="279" r:id="rId4"/>
    <p:sldId id="288" r:id="rId5"/>
    <p:sldId id="287" r:id="rId6"/>
    <p:sldId id="268" r:id="rId7"/>
    <p:sldId id="277" r:id="rId8"/>
    <p:sldId id="285" r:id="rId9"/>
    <p:sldId id="286" r:id="rId10"/>
    <p:sldId id="289" r:id="rId11"/>
    <p:sldId id="295" r:id="rId12"/>
    <p:sldId id="283" r:id="rId13"/>
    <p:sldId id="290" r:id="rId14"/>
    <p:sldId id="291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7" autoAdjust="0"/>
    <p:restoredTop sz="94554" autoAdjust="0"/>
  </p:normalViewPr>
  <p:slideViewPr>
    <p:cSldViewPr snapToGrid="0" snapToObjects="1">
      <p:cViewPr>
        <p:scale>
          <a:sx n="54" d="100"/>
          <a:sy n="54" d="100"/>
        </p:scale>
        <p:origin x="-175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FBAC9-4CDC-AE47-9BA8-C364593EAE9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79E9-5DC2-8A48-B654-FD2D3D1D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proposed network will put forth an empirically supported new taxonomy for understanding stress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a lifespan approach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(Aim 1),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attempting to characterize the important dimensions to measure, conceptually and methodologically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Having a common vocabulary and measurement batteries would promote scientific progress in understanding stress and its relationship to health in aging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79E9-5DC2-8A48-B654-FD2D3D1DFA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D965-ECC4-7746-A600-FDB50D9F98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proposed network will put forth an empirically supported new taxonomy for understanding stress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a lifespan approach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(Aim 1),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attempting to characterize the important dimensions to measure, conceptually and methodologically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Having a common vocabulary and measurement batteries would promote scientific progress in understanding stress and its relationship to health in aging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79E9-5DC2-8A48-B654-FD2D3D1DFA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2D518-91A9-4CDE-86B6-4FA408F1D3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79E9-5DC2-8A48-B654-FD2D3D1DFA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79E9-5DC2-8A48-B654-FD2D3D1DFA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79E9-5DC2-8A48-B654-FD2D3D1DFA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79E9-5DC2-8A48-B654-FD2D3D1DFA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79E9-5DC2-8A48-B654-FD2D3D1DFA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rely so much on </a:t>
            </a:r>
            <a:r>
              <a:rPr lang="en-US" dirty="0" err="1" smtClean="0"/>
              <a:t>languge</a:t>
            </a:r>
            <a:endParaRPr lang="en-US" dirty="0" smtClean="0"/>
          </a:p>
          <a:p>
            <a:r>
              <a:rPr lang="en-US" dirty="0" smtClean="0"/>
              <a:t>Have contexts that are powerful (</a:t>
            </a:r>
            <a:r>
              <a:rPr lang="en-US" dirty="0" err="1" smtClean="0"/>
              <a:t>poliictal</a:t>
            </a:r>
            <a:r>
              <a:rPr lang="en-US" dirty="0" smtClean="0"/>
              <a:t>, </a:t>
            </a:r>
            <a:r>
              <a:rPr lang="en-US" dirty="0" err="1" smtClean="0"/>
              <a:t>instab</a:t>
            </a:r>
            <a:r>
              <a:rPr lang="en-US" dirty="0" smtClean="0"/>
              <a:t>, war, status of women)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D965-ECC4-7746-A600-FDB50D9F98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4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5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5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8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2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Stress Measurement Network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i="1" dirty="0" smtClean="0"/>
              <a:t>Mission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To better understand the relationship between stress and health by improving the measurement of psychosocial stress in research studies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 smtClean="0"/>
              <a:t>Leadership team</a:t>
            </a:r>
            <a:endParaRPr lang="en-US" sz="28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Elissa Epel, Co-Director, UCSF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Wendy Berry Mendes, Co-Director, UCSF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Lis</a:t>
            </a:r>
            <a:r>
              <a:rPr lang="en-US" sz="2000" dirty="0" smtClean="0"/>
              <a:t> Nielsen, 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Aric Prather, Associate Director, UCSF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George Slavich, Associate Director, UCLA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Alexandra Crosswell, Executive Director, UCSF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i="1" dirty="0"/>
          </a:p>
        </p:txBody>
      </p:sp>
      <p:pic>
        <p:nvPicPr>
          <p:cNvPr id="5" name="Picture 4" descr="SMN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5764568"/>
            <a:ext cx="1433557" cy="733504"/>
          </a:xfrm>
          <a:prstGeom prst="rect">
            <a:avLst/>
          </a:prstGeom>
        </p:spPr>
      </p:pic>
      <p:pic>
        <p:nvPicPr>
          <p:cNvPr id="1026" name="Picture 2" descr="Image result for national institute on aging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17" y="5584604"/>
            <a:ext cx="1093432" cy="10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534"/>
            <a:ext cx="8229600" cy="666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19416" y="4981433"/>
            <a:ext cx="2037224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Stress</a:t>
            </a:r>
          </a:p>
          <a:p>
            <a:r>
              <a:rPr lang="en-US" dirty="0" smtClean="0"/>
              <a:t>  Early life stress</a:t>
            </a:r>
          </a:p>
          <a:p>
            <a:r>
              <a:rPr lang="en-US" dirty="0" smtClean="0"/>
              <a:t>  Chronic stress</a:t>
            </a:r>
          </a:p>
          <a:p>
            <a:r>
              <a:rPr lang="en-US" dirty="0" smtClean="0"/>
              <a:t>  Relationship stress</a:t>
            </a:r>
          </a:p>
          <a:p>
            <a:r>
              <a:rPr lang="en-US" dirty="0" smtClean="0"/>
              <a:t>  Financial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0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Organization of 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Commentary on </a:t>
            </a:r>
            <a:r>
              <a:rPr lang="en-US" dirty="0" err="1" smtClean="0"/>
              <a:t>Kagan’s</a:t>
            </a:r>
            <a:r>
              <a:rPr lang="en-US" dirty="0" smtClean="0"/>
              <a:t> Psych Perspectives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Acute stress response – Wendy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Chronic stress – </a:t>
            </a:r>
            <a:r>
              <a:rPr lang="en-US" dirty="0" err="1" smtClean="0"/>
              <a:t>Elissa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Practical improvements – George </a:t>
            </a:r>
          </a:p>
          <a:p>
            <a:endParaRPr lang="en-US" dirty="0"/>
          </a:p>
        </p:txBody>
      </p:sp>
      <p:pic>
        <p:nvPicPr>
          <p:cNvPr id="4" name="Picture 3" descr="SMN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5764568"/>
            <a:ext cx="1433557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5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Stress Battery v1.0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List of domains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Chronic health conditions and other chronic stressors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Traumatic experiences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Early life stress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Discrimination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Work stress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Interpersonal stress: Loneliness, social isolation, relationship conflict, &amp; caregiving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Financial strain: Social status, adult SES, childhood SES, &amp; financial strain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Neighborhood safety &amp; cohesion </a:t>
            </a:r>
          </a:p>
          <a:p>
            <a:r>
              <a:rPr lang="en-US" dirty="0">
                <a:solidFill>
                  <a:srgbClr val="000000"/>
                </a:solidFill>
              </a:rPr>
              <a:t>Moderators/Resilience: Social support, personal control, satisfaction with life, optimism </a:t>
            </a:r>
          </a:p>
        </p:txBody>
      </p:sp>
      <p:pic>
        <p:nvPicPr>
          <p:cNvPr id="6" name="Picture 5" descr="SMN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5764568"/>
            <a:ext cx="1433557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1) Restrict to serious events that compromise health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“Toxic stress”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Role of individual differences?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Reduce ambiguity </a:t>
            </a:r>
            <a:r>
              <a:rPr lang="en-US" dirty="0"/>
              <a:t>of the </a:t>
            </a:r>
            <a:r>
              <a:rPr lang="en-US" dirty="0" smtClean="0"/>
              <a:t>stress concept </a:t>
            </a:r>
            <a:r>
              <a:rPr lang="en-US" dirty="0"/>
              <a:t>by </a:t>
            </a:r>
            <a:r>
              <a:rPr lang="en-US" dirty="0" smtClean="0"/>
              <a:t>specifying:</a:t>
            </a:r>
          </a:p>
          <a:p>
            <a:r>
              <a:rPr lang="en-US" dirty="0" err="1" smtClean="0"/>
              <a:t>Sociodemographics</a:t>
            </a:r>
            <a:r>
              <a:rPr lang="en-US" dirty="0" smtClean="0"/>
              <a:t>: sex</a:t>
            </a:r>
            <a:r>
              <a:rPr lang="en-US" dirty="0"/>
              <a:t>, </a:t>
            </a:r>
            <a:r>
              <a:rPr lang="en-US" dirty="0" smtClean="0"/>
              <a:t>ethnicity, SES</a:t>
            </a:r>
          </a:p>
          <a:p>
            <a:r>
              <a:rPr lang="en-US" dirty="0"/>
              <a:t>D</a:t>
            </a:r>
            <a:r>
              <a:rPr lang="en-US" dirty="0" smtClean="0"/>
              <a:t>evelopmental stage, </a:t>
            </a:r>
          </a:p>
          <a:p>
            <a:r>
              <a:rPr lang="en-US" dirty="0" smtClean="0"/>
              <a:t>event/stimuli</a:t>
            </a:r>
            <a:r>
              <a:rPr lang="en-US" dirty="0"/>
              <a:t> </a:t>
            </a:r>
            <a:r>
              <a:rPr lang="en-US" dirty="0" smtClean="0"/>
              <a:t>(stressor) </a:t>
            </a:r>
          </a:p>
          <a:p>
            <a:r>
              <a:rPr lang="en-US" dirty="0" smtClean="0"/>
              <a:t>predictability and controllability (appraisal)</a:t>
            </a:r>
          </a:p>
        </p:txBody>
      </p:sp>
    </p:spTree>
    <p:extLst>
      <p:ext uri="{BB962C8B-B14F-4D97-AF65-F5344CB8AC3E}">
        <p14:creationId xmlns:p14="http://schemas.microsoft.com/office/powerpoint/2010/main" val="166714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79993" y="1558820"/>
            <a:ext cx="4929902" cy="45444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FFFFFF"/>
              </a:solidFill>
            </a:endParaRP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sz="3600" dirty="0" smtClean="0">
              <a:solidFill>
                <a:srgbClr val="FFFFFF"/>
              </a:solidFill>
            </a:endParaRP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Environment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88145" y="2013537"/>
            <a:ext cx="2690995" cy="260437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Brain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&amp; Body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“Stress” concept: Distributed between self, others, and environment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190" y="2769623"/>
            <a:ext cx="1141513" cy="1400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103257"/>
            <a:ext cx="730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Stress is a </a:t>
            </a:r>
            <a:r>
              <a:rPr lang="en-US" sz="2400" b="1" dirty="0" smtClean="0"/>
              <a:t>dynamic emergent process  </a:t>
            </a:r>
            <a:r>
              <a:rPr lang="en-US" sz="2400" dirty="0" smtClean="0"/>
              <a:t>(verb, not a noun)</a:t>
            </a:r>
          </a:p>
          <a:p>
            <a:pPr algn="ctr"/>
            <a:r>
              <a:rPr lang="en-US" sz="2400" dirty="0" smtClean="0"/>
              <a:t>Cannot be fully reduced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48994" y="4169852"/>
            <a:ext cx="189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Mind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81" y="404317"/>
            <a:ext cx="7235690" cy="119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2895600"/>
            <a:ext cx="3019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2" y="2703151"/>
            <a:ext cx="8749039" cy="25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8"/>
            <a:ext cx="9227028" cy="656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483" y="2703152"/>
            <a:ext cx="1141513" cy="14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vs. acute stress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Chronic stress exposure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Expectations of justice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Biological embedding</a:t>
            </a:r>
          </a:p>
          <a:p>
            <a:pPr lvl="1"/>
            <a:r>
              <a:rPr lang="en-US" dirty="0" smtClean="0"/>
              <a:t>Changes in </a:t>
            </a:r>
            <a:r>
              <a:rPr lang="en-US" dirty="0" err="1" smtClean="0"/>
              <a:t>corticolimbic</a:t>
            </a:r>
            <a:r>
              <a:rPr lang="en-US" dirty="0" smtClean="0"/>
              <a:t> pathways and responses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Acute stress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Context shapes response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Stimuli</a:t>
            </a:r>
          </a:p>
          <a:p>
            <a:pPr lvl="1"/>
            <a:r>
              <a:rPr lang="en-US" dirty="0" smtClean="0"/>
              <a:t>Expectations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 reliability of response</a:t>
            </a:r>
          </a:p>
          <a:p>
            <a:r>
              <a:rPr lang="en-US" dirty="0" smtClean="0"/>
              <a:t>Can an acute stress assay be universal?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53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SOBC projects related to stress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Targets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32935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Daily stress </a:t>
            </a:r>
            <a:r>
              <a:rPr lang="en-US" dirty="0"/>
              <a:t>reactivity, recovery, </a:t>
            </a:r>
            <a:r>
              <a:rPr lang="en-US" dirty="0" smtClean="0"/>
              <a:t>pileup </a:t>
            </a:r>
            <a:r>
              <a:rPr lang="en-US" dirty="0"/>
              <a:t>as </a:t>
            </a:r>
            <a:r>
              <a:rPr lang="en-US" dirty="0" smtClean="0"/>
              <a:t>stress (Almeida)</a:t>
            </a:r>
          </a:p>
          <a:p>
            <a:r>
              <a:rPr lang="en-US" dirty="0" smtClean="0"/>
              <a:t>(What is stressor here?) Emotion regulation, </a:t>
            </a:r>
            <a:r>
              <a:rPr lang="en-US" dirty="0" err="1" smtClean="0"/>
              <a:t>attentional</a:t>
            </a:r>
            <a:r>
              <a:rPr lang="en-US" dirty="0" smtClean="0"/>
              <a:t> control  (</a:t>
            </a:r>
            <a:r>
              <a:rPr lang="en-US" dirty="0" err="1" smtClean="0"/>
              <a:t>Loucke</a:t>
            </a:r>
            <a:r>
              <a:rPr lang="en-US" dirty="0" smtClean="0"/>
              <a:t>, Ma)</a:t>
            </a:r>
          </a:p>
          <a:p>
            <a:r>
              <a:rPr lang="en-US" dirty="0" smtClean="0"/>
              <a:t>Coercive conflict and ANS </a:t>
            </a:r>
            <a:r>
              <a:rPr lang="en-US" dirty="0"/>
              <a:t>(</a:t>
            </a:r>
            <a:r>
              <a:rPr lang="en-US" dirty="0" err="1"/>
              <a:t>Heyman</a:t>
            </a:r>
            <a:r>
              <a:rPr lang="en-US" dirty="0" smtClean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Behavioral outcomes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 smtClean="0"/>
              <a:t>Eating</a:t>
            </a:r>
          </a:p>
          <a:p>
            <a:r>
              <a:rPr lang="en-US" dirty="0" smtClean="0"/>
              <a:t>Brushing teeth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0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Network Aims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Conduct original </a:t>
            </a:r>
            <a:r>
              <a:rPr lang="en-US" sz="2400" dirty="0"/>
              <a:t>research by funding pilot and validation studies to develop and refine stress measurement tools;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Create a </a:t>
            </a:r>
            <a:r>
              <a:rPr lang="en-US" sz="2400" dirty="0"/>
              <a:t>“toolbox” of expert recommended stress measurement tools, which will include the development of </a:t>
            </a:r>
            <a:r>
              <a:rPr lang="en-US" sz="2400" dirty="0" smtClean="0"/>
              <a:t>a short measure </a:t>
            </a:r>
            <a:r>
              <a:rPr lang="en-US" sz="2400" dirty="0"/>
              <a:t>of stress suitable for </a:t>
            </a:r>
            <a:r>
              <a:rPr lang="en-US" sz="2400" dirty="0" smtClean="0"/>
              <a:t>population-based studies;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Harmonize </a:t>
            </a:r>
            <a:r>
              <a:rPr lang="en-US" sz="2400" dirty="0"/>
              <a:t>measures of stress across large scale studies, and </a:t>
            </a:r>
            <a:r>
              <a:rPr lang="en-US" sz="2400" dirty="0" smtClean="0"/>
              <a:t>facilitate </a:t>
            </a:r>
            <a:r>
              <a:rPr lang="en-US" sz="2400" dirty="0"/>
              <a:t>the addition of new measures into ongoing population-based studies. </a:t>
            </a:r>
            <a:endParaRPr lang="en-US" sz="2200" dirty="0"/>
          </a:p>
        </p:txBody>
      </p:sp>
      <p:pic>
        <p:nvPicPr>
          <p:cNvPr id="6" name="Picture 5" descr="SMN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5764568"/>
            <a:ext cx="1433557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Pilot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 funded studies in 2015</a:t>
            </a:r>
          </a:p>
          <a:p>
            <a:pPr>
              <a:lnSpc>
                <a:spcPct val="130000"/>
              </a:lnSpc>
            </a:pPr>
            <a:r>
              <a:rPr lang="en-US" sz="1800" dirty="0" smtClean="0"/>
              <a:t>Stress predictors of health in the Health and Retirement Study (Dr. Eli Puterman)</a:t>
            </a:r>
          </a:p>
          <a:p>
            <a:pPr>
              <a:lnSpc>
                <a:spcPct val="130000"/>
              </a:lnSpc>
            </a:pPr>
            <a:r>
              <a:rPr lang="en-US" sz="1800" dirty="0" smtClean="0"/>
              <a:t>Stress predictors and stress in MIDUS (Dr. Joshua Wiley)</a:t>
            </a:r>
          </a:p>
          <a:p>
            <a:pPr>
              <a:lnSpc>
                <a:spcPct val="130000"/>
              </a:lnSpc>
            </a:pPr>
            <a:r>
              <a:rPr lang="en-US" sz="1800" dirty="0" smtClean="0"/>
              <a:t>Self-reported measures of stress and resting state connectivity in intrinsic networks (Drs. Pete Gianaros and Tor Wagner)</a:t>
            </a:r>
          </a:p>
          <a:p>
            <a:pPr>
              <a:lnSpc>
                <a:spcPct val="130000"/>
              </a:lnSpc>
            </a:pPr>
            <a:r>
              <a:rPr lang="en-US" sz="1800" dirty="0" smtClean="0"/>
              <a:t>The Stress of Food Security – A Need for a New Measure (Dr. Cindy Leung)</a:t>
            </a:r>
          </a:p>
          <a:p>
            <a:pPr>
              <a:lnSpc>
                <a:spcPct val="130000"/>
              </a:lnSpc>
            </a:pPr>
            <a:r>
              <a:rPr lang="en-US" sz="1800" dirty="0" smtClean="0"/>
              <a:t>Development </a:t>
            </a:r>
            <a:r>
              <a:rPr lang="en-US" sz="1800" dirty="0"/>
              <a:t>of an Implicit Association Test to Measure Chronic </a:t>
            </a:r>
            <a:r>
              <a:rPr lang="en-US" sz="1800" dirty="0" smtClean="0"/>
              <a:t>Stress (Dr</a:t>
            </a:r>
            <a:r>
              <a:rPr lang="en-US" sz="1800" dirty="0"/>
              <a:t>. Chris </a:t>
            </a:r>
            <a:r>
              <a:rPr lang="en-US" sz="1800" dirty="0" smtClean="0"/>
              <a:t>Crew</a:t>
            </a:r>
            <a:r>
              <a:rPr lang="en-US" sz="1800" dirty="0"/>
              <a:t>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800" dirty="0" smtClean="0"/>
              <a:t>Examination </a:t>
            </a:r>
            <a:r>
              <a:rPr lang="en-US" sz="1800" dirty="0"/>
              <a:t>of the Subjective Stress in Context (</a:t>
            </a:r>
            <a:r>
              <a:rPr lang="en-US" sz="1800" dirty="0" err="1"/>
              <a:t>SSiC</a:t>
            </a:r>
            <a:r>
              <a:rPr lang="en-US" sz="1800" dirty="0"/>
              <a:t>) Measure in a Highly Stress </a:t>
            </a:r>
            <a:r>
              <a:rPr lang="en-US" sz="1800" dirty="0" smtClean="0"/>
              <a:t>Sample: Qualitative </a:t>
            </a:r>
            <a:r>
              <a:rPr lang="en-US" sz="1800" dirty="0"/>
              <a:t>Interviews with Individuals in the Federal Justice </a:t>
            </a:r>
            <a:r>
              <a:rPr lang="en-US" sz="1800" dirty="0" smtClean="0"/>
              <a:t>System (Alyssa </a:t>
            </a:r>
            <a:r>
              <a:rPr lang="en-US" sz="1800" dirty="0"/>
              <a:t>Mooney, </a:t>
            </a:r>
            <a:r>
              <a:rPr lang="en-US" sz="1800" dirty="0" smtClean="0"/>
              <a:t>PhD student) </a:t>
            </a:r>
          </a:p>
        </p:txBody>
      </p:sp>
      <p:pic>
        <p:nvPicPr>
          <p:cNvPr id="5" name="Picture 4" descr="SMN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5764568"/>
            <a:ext cx="1433557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Pilot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484"/>
            <a:ext cx="8229600" cy="48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dirty="0"/>
              <a:t>8 funded studies in 2016</a:t>
            </a:r>
          </a:p>
          <a:p>
            <a:pPr>
              <a:spcBef>
                <a:spcPts val="600"/>
              </a:spcBef>
            </a:pPr>
            <a:r>
              <a:rPr lang="en-US" dirty="0"/>
              <a:t>Development of a standard protocol for the assessment of stress-related vocal responding (Drs. Brian Baucom &amp; Paula Williams) </a:t>
            </a:r>
          </a:p>
          <a:p>
            <a:pPr>
              <a:spcBef>
                <a:spcPts val="600"/>
              </a:spcBef>
            </a:pPr>
            <a:r>
              <a:rPr lang="en-US" dirty="0"/>
              <a:t>Assessing stress with mobile passive sensing behavioral data (Drs. Michelle Byrne, Nicholas Allen, Monika Lind)</a:t>
            </a:r>
          </a:p>
          <a:p>
            <a:pPr>
              <a:spcBef>
                <a:spcPts val="600"/>
              </a:spcBef>
            </a:pPr>
            <a:r>
              <a:rPr lang="en-US" dirty="0"/>
              <a:t>Developing an automated scoring system for the LEAP (Drs. Kamarck &amp; Anderson) </a:t>
            </a:r>
          </a:p>
          <a:p>
            <a:pPr>
              <a:spcBef>
                <a:spcPts val="600"/>
              </a:spcBef>
            </a:pPr>
            <a:r>
              <a:rPr lang="en-US" dirty="0"/>
              <a:t>Text-message based emotion tracking app (</a:t>
            </a:r>
            <a:r>
              <a:rPr lang="en-US" dirty="0" err="1"/>
              <a:t>EmoTrak</a:t>
            </a:r>
            <a:r>
              <a:rPr lang="en-US" dirty="0"/>
              <a:t>) with UCSF residents to examine how the subjective experience of emotion relates to daily and </a:t>
            </a:r>
            <a:r>
              <a:rPr lang="en-US" dirty="0" err="1"/>
              <a:t>chrnoic</a:t>
            </a:r>
            <a:r>
              <a:rPr lang="en-US" dirty="0"/>
              <a:t> stress and burn out (Dr. Eve Ekman)</a:t>
            </a:r>
          </a:p>
          <a:p>
            <a:pPr>
              <a:spcBef>
                <a:spcPts val="600"/>
              </a:spcBef>
            </a:pPr>
            <a:r>
              <a:rPr lang="en-US" dirty="0"/>
              <a:t>Cardiovascular and hemodynamic reactivity to stress: Validity and reliability of new wearable device for assessing stress reactivity (Dr. Kira Birditt)</a:t>
            </a:r>
          </a:p>
          <a:p>
            <a:pPr>
              <a:spcBef>
                <a:spcPts val="600"/>
              </a:spcBef>
            </a:pPr>
            <a:r>
              <a:rPr lang="en-US" dirty="0"/>
              <a:t>Stress activation of </a:t>
            </a:r>
            <a:r>
              <a:rPr lang="en-US" dirty="0" err="1"/>
              <a:t>neurocircuits</a:t>
            </a:r>
            <a:r>
              <a:rPr lang="en-US" dirty="0"/>
              <a:t>, hippocampal </a:t>
            </a:r>
            <a:r>
              <a:rPr lang="en-US" dirty="0" err="1"/>
              <a:t>metabolities</a:t>
            </a:r>
            <a:r>
              <a:rPr lang="en-US" dirty="0"/>
              <a:t>, and cognitive function: A combined fMRI, MRS, and HPA-axis function study (Dr. Juliet Kroll)</a:t>
            </a:r>
          </a:p>
          <a:p>
            <a:pPr>
              <a:spcBef>
                <a:spcPts val="600"/>
              </a:spcBef>
            </a:pPr>
            <a:r>
              <a:rPr lang="en-US" dirty="0"/>
              <a:t>Cumulative stress across the lifespan as a mechanisms for SES-related health disparities (Drs. Stacey Scott, </a:t>
            </a:r>
            <a:r>
              <a:rPr lang="en-US" dirty="0" err="1"/>
              <a:t>Goerge</a:t>
            </a:r>
            <a:r>
              <a:rPr lang="en-US" dirty="0"/>
              <a:t> Slavich, Martin </a:t>
            </a:r>
            <a:r>
              <a:rPr lang="en-US" dirty="0" err="1"/>
              <a:t>Sliwinski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</a:pPr>
            <a:r>
              <a:rPr lang="en-US" dirty="0"/>
              <a:t>Measuring caregiver burden and use of app-based technology in Alzheimer’s caregivers</a:t>
            </a:r>
          </a:p>
        </p:txBody>
      </p:sp>
      <p:pic>
        <p:nvPicPr>
          <p:cNvPr id="5" name="Picture 4" descr="SMN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5764568"/>
            <a:ext cx="1433557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4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Pilot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7090012" cy="49097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6 funded studies in 2015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Two examining stress predictors in population based studies (HRS and MIDUS)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Three </a:t>
            </a:r>
            <a:r>
              <a:rPr lang="en-US" sz="2000" dirty="0" smtClean="0"/>
              <a:t>new measurement </a:t>
            </a:r>
            <a:r>
              <a:rPr lang="en-US" sz="2000" dirty="0"/>
              <a:t>development studies 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One experimental study of self-reported stress and resting state connectivity in intrinsic networks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8 funded studies in 2016</a:t>
            </a:r>
          </a:p>
          <a:p>
            <a:r>
              <a:rPr lang="en-US" sz="2000" dirty="0" smtClean="0"/>
              <a:t>Implementation of new technologies in stress measurement (e.g. mobile passive sensing data; daily emotion tracking app) </a:t>
            </a:r>
          </a:p>
          <a:p>
            <a:r>
              <a:rPr lang="en-US" sz="2000" dirty="0" smtClean="0"/>
              <a:t>Novel stress measurement techniques (e.g. vocal responding)</a:t>
            </a:r>
          </a:p>
          <a:p>
            <a:r>
              <a:rPr lang="en-US" sz="2000" dirty="0" smtClean="0"/>
              <a:t>Efforts to improve automation of existing measures (e.g. automated scoring for the LEAP)</a:t>
            </a:r>
          </a:p>
          <a:p>
            <a:r>
              <a:rPr lang="en-US" sz="2000" dirty="0" smtClean="0"/>
              <a:t>Focus on high stress sample (i.e. residents, Alzheimer’s disease caregivers, and low SES sample)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SMN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5764568"/>
            <a:ext cx="1433557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8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Measure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Goals </a:t>
            </a:r>
          </a:p>
          <a:p>
            <a:pPr lvl="1"/>
            <a:r>
              <a:rPr lang="en-US" sz="2400" dirty="0" smtClean="0"/>
              <a:t>Develop a brief measure of stress, focusing on key types of stressful experiences, ‘baking in’ context and perception</a:t>
            </a:r>
          </a:p>
          <a:p>
            <a:endParaRPr lang="en-US" sz="1200" dirty="0" smtClean="0"/>
          </a:p>
          <a:p>
            <a:pPr lvl="1"/>
            <a:r>
              <a:rPr lang="en-US" sz="2400" dirty="0" smtClean="0"/>
              <a:t>Easy to integrate into studies for investigators &amp; easy to use for participants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r>
              <a:rPr lang="en-US" sz="2400" dirty="0" smtClean="0"/>
              <a:t>Strong predictor of health and aging-related outcomes at different units of analysis, especially cognitive aging, disease onset, and mortality… and biomarkers related to these outcomes</a:t>
            </a:r>
          </a:p>
          <a:p>
            <a:endParaRPr lang="en-US" sz="1200" dirty="0" smtClean="0"/>
          </a:p>
          <a:p>
            <a:pPr lvl="1"/>
            <a:r>
              <a:rPr lang="en-US" sz="2400" dirty="0" smtClean="0"/>
              <a:t>Generate actionable, policy-relevant data</a:t>
            </a:r>
          </a:p>
        </p:txBody>
      </p:sp>
      <p:pic>
        <p:nvPicPr>
          <p:cNvPr id="6" name="Picture 5" descr="SMN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5764568"/>
            <a:ext cx="1433557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7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Online Toolbox</a:t>
            </a:r>
            <a:endParaRPr lang="en-US" sz="4000" dirty="0"/>
          </a:p>
        </p:txBody>
      </p:sp>
      <p:pic>
        <p:nvPicPr>
          <p:cNvPr id="6" name="Content Placeholder 5" descr="Screenshot 2016-04-14 19.52.3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9" y="1419028"/>
            <a:ext cx="8214413" cy="4559000"/>
          </a:xfrm>
        </p:spPr>
      </p:pic>
      <p:sp>
        <p:nvSpPr>
          <p:cNvPr id="7" name="TextBox 6"/>
          <p:cNvSpPr txBox="1"/>
          <p:nvPr/>
        </p:nvSpPr>
        <p:spPr>
          <a:xfrm>
            <a:off x="2111375" y="6409293"/>
            <a:ext cx="290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stresscenter.ucsf.edu</a:t>
            </a:r>
            <a:r>
              <a:rPr lang="en-US" dirty="0"/>
              <a:t>/</a:t>
            </a:r>
          </a:p>
        </p:txBody>
      </p:sp>
      <p:sp>
        <p:nvSpPr>
          <p:cNvPr id="3" name="Oval 2"/>
          <p:cNvSpPr/>
          <p:nvPr/>
        </p:nvSpPr>
        <p:spPr>
          <a:xfrm>
            <a:off x="2838730" y="4763069"/>
            <a:ext cx="2047164" cy="121495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12693" y="1748337"/>
            <a:ext cx="1624083" cy="301473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36777" y="818863"/>
            <a:ext cx="2975212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short measures do we recommend </a:t>
            </a:r>
            <a:r>
              <a:rPr lang="en-US" dirty="0" err="1" smtClean="0"/>
              <a:t>epi</a:t>
            </a:r>
            <a:r>
              <a:rPr lang="en-US" dirty="0" smtClean="0"/>
              <a:t> studies include to capture experiences of stress across the lifespan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36777" y="2362872"/>
            <a:ext cx="2975212" cy="14157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recommended measures for different domains of stress, and why? </a:t>
            </a:r>
          </a:p>
          <a:p>
            <a:pPr>
              <a:tabLst>
                <a:tab pos="463550" algn="l"/>
              </a:tabLst>
            </a:pPr>
            <a:r>
              <a:rPr lang="en-US" sz="1600" dirty="0" smtClean="0"/>
              <a:t>E.g. what is the recommended measure for early life stress?</a:t>
            </a:r>
          </a:p>
        </p:txBody>
      </p:sp>
      <p:pic>
        <p:nvPicPr>
          <p:cNvPr id="14" name="Picture 13" descr="SMN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5764568"/>
            <a:ext cx="1433557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8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Brain Health Registry </a:t>
            </a:r>
            <a:r>
              <a:rPr lang="en-US" sz="2400" dirty="0" smtClean="0"/>
              <a:t>(n=30k+ US adults, tracking cognition every 6 months)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2752" r="17612" b="31297"/>
          <a:stretch/>
        </p:blipFill>
        <p:spPr bwMode="auto">
          <a:xfrm>
            <a:off x="457200" y="1516584"/>
            <a:ext cx="8388540" cy="478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872250"/>
            <a:ext cx="2040623" cy="64633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Core Stress Module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8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Health and Retirement Study Harmonization Project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17" y="5903189"/>
            <a:ext cx="6233615" cy="59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Jinkook Lee &amp; Tara Gruenewald, USC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 descr="SMN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5" y="5764568"/>
            <a:ext cx="1433557" cy="73350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5" t="10166" r="17687" b="24030"/>
          <a:stretch/>
        </p:blipFill>
        <p:spPr bwMode="auto">
          <a:xfrm>
            <a:off x="457200" y="1513173"/>
            <a:ext cx="5977720" cy="448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17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10847</TotalTime>
  <Words>1113</Words>
  <Application>Microsoft Macintosh PowerPoint</Application>
  <PresentationFormat>On-screen Show (4:3)</PresentationFormat>
  <Paragraphs>152</Paragraphs>
  <Slides>17</Slides>
  <Notes>10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Stress Measurement Network </vt:lpstr>
      <vt:lpstr>Network Aims</vt:lpstr>
      <vt:lpstr>Pilot Studies</vt:lpstr>
      <vt:lpstr>Pilot Studies</vt:lpstr>
      <vt:lpstr>Pilot Studies</vt:lpstr>
      <vt:lpstr>Measure Development</vt:lpstr>
      <vt:lpstr>Online Toolbox</vt:lpstr>
      <vt:lpstr>Brain Health Registry (n=30k+ US adults, tracking cognition every 6 months)</vt:lpstr>
      <vt:lpstr>Health and Retirement Study Harmonization Project</vt:lpstr>
      <vt:lpstr>PowerPoint Presentation</vt:lpstr>
      <vt:lpstr>Organization of Today’s Presentation</vt:lpstr>
      <vt:lpstr>Stress Battery v1.0</vt:lpstr>
      <vt:lpstr>Solution?</vt:lpstr>
      <vt:lpstr>“Stress” concept: Distributed between self, others, and environment</vt:lpstr>
      <vt:lpstr>PowerPoint Presentation</vt:lpstr>
      <vt:lpstr>Chronic vs. acute stress</vt:lpstr>
      <vt:lpstr>SOBC projects related to stress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Dupont</dc:creator>
  <cp:lastModifiedBy>Alexandra Dupont</cp:lastModifiedBy>
  <cp:revision>63</cp:revision>
  <dcterms:created xsi:type="dcterms:W3CDTF">2015-03-17T20:51:22Z</dcterms:created>
  <dcterms:modified xsi:type="dcterms:W3CDTF">2016-09-26T23:49:38Z</dcterms:modified>
</cp:coreProperties>
</file>